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Comforta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7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C66AFB-BBC5-4D9F-B157-7584D8F58E43}">
  <a:tblStyle styleId="{D0C66AFB-BBC5-4D9F-B157-7584D8F58E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7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Comfortaa-bold.fntdata"/><Relationship Id="rId25" Type="http://schemas.openxmlformats.org/officeDocument/2006/relationships/font" Target="fonts/Comfortaa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6a8c2043a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6a8c2043a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66a8c2043a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b00a4023_0_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b00a4023_0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5fb00a4023_0_1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b00a4023_0_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b00a4023_0_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5fb00a4023_0_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87b9a870e_0_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87b9a870e_0_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687b9a870e_0_1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23da7a667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623da7a667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623da7a667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87b9a870e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87b9a870e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687b9a870e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2610a8a91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2610a8a91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62610a8a91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2610a8a91_0_1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62610a8a91_0_1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62610a8a91_0_1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/>
          <p:nvPr>
            <p:ph idx="2" type="sldImg"/>
          </p:nvPr>
        </p:nvSpPr>
        <p:spPr>
          <a:xfrm>
            <a:off x="381000" y="685800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/>
          <p:nvPr>
            <p:ph idx="2" type="sldImg"/>
          </p:nvPr>
        </p:nvSpPr>
        <p:spPr>
          <a:xfrm>
            <a:off x="381000" y="685800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/>
          <p:nvPr>
            <p:ph idx="2" type="sldImg"/>
          </p:nvPr>
        </p:nvSpPr>
        <p:spPr>
          <a:xfrm>
            <a:off x="381000" y="685800"/>
            <a:ext cx="609441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:notes"/>
          <p:cNvSpPr txBox="1"/>
          <p:nvPr>
            <p:ph idx="12" type="sldNum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ru-RU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28c070269_0_5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28c070269_0_5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128c070269_0_5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dab00cdb0_0_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dab00cdb0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5dab00cdb0_0_1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b00a4023_3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b00a4023_3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5fb00a4023_3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b00a4023_0_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b00a4023_0_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5fb00a4023_0_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-865080" y="413424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-865080" y="413424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5098320" y="49032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5910840" y="42732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5098320" y="49032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5910840" y="42732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-865080" y="413424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-865080" y="4134240"/>
            <a:ext cx="183960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idx="4294967295" type="title"/>
          </p:nvPr>
        </p:nvSpPr>
        <p:spPr>
          <a:xfrm>
            <a:off x="0" y="1738080"/>
            <a:ext cx="9109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lang="ru-RU" sz="2600">
                <a:solidFill>
                  <a:schemeClr val="lt1"/>
                </a:solidFill>
              </a:rPr>
              <a:t>Структурирование, разметка и обогащение данных для рекомендательной системы видеохостинга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3117960" y="4263120"/>
            <a:ext cx="5917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</a:rPr>
              <a:t>Студенты: Дашевский Сергей, Саблин Дмитрий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</a:rPr>
              <a:t>Преподаватель: Муромцев Дмитрий Ильич</a:t>
            </a:r>
            <a:endParaRPr b="1" sz="1200">
              <a:solidFill>
                <a:schemeClr val="lt1"/>
              </a:solidFill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Аннотационная схема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9" name="Google Shape;199;p36"/>
          <p:cNvGraphicFramePr/>
          <p:nvPr/>
        </p:nvGraphicFramePr>
        <p:xfrm>
          <a:off x="758925" y="118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{D0C66AFB-BBC5-4D9F-B157-7584D8F58E43}</a:tableStyleId>
              </a:tblPr>
              <a:tblGrid>
                <a:gridCol w="1161325"/>
                <a:gridCol w="1251675"/>
                <a:gridCol w="1206500"/>
                <a:gridCol w="1206500"/>
                <a:gridCol w="1206500"/>
                <a:gridCol w="1206500"/>
              </a:tblGrid>
              <a:tr h="20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Уровень разметки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Тип разметки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Модальность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Формат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Визуализация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/>
                        <a:t>ID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Метаданные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И</a:t>
                      </a:r>
                      <a:r>
                        <a:rPr lang="ru-RU" sz="800"/>
                        <a:t>сходные</a:t>
                      </a:r>
                      <a:r>
                        <a:rPr lang="ru-RU" sz="800"/>
                        <a:t> данные (стримы и описания)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Видео + Текст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JSON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Python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stream_id,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channel_id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Метаданные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Исходные данные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(участники стрима)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Т</a:t>
                      </a: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екст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JSON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Python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stream_id,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speaker_id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Реплики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Реплики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Текст + Аудио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Praat TextGrid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Praat TextGrid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stream_id,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text_id</a:t>
                      </a: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speaker_id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Лексический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Словоупотребление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Текст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TSV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Python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stream_id,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text_id,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speaker_id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Эмоциональный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Э</a:t>
                      </a: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моции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Текст + Аудио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TSV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Python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stream_id,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text_id,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speaker_id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Морфологический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800"/>
                        <a:t>Часть речи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Текст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TSV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Python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stream_id,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text_id,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800">
                          <a:solidFill>
                            <a:schemeClr val="dk1"/>
                          </a:solidFill>
                        </a:rPr>
                        <a:t>speaker_id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Оценка качества разметки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540425" y="1134100"/>
            <a:ext cx="33723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ru-RU" sz="2000">
                <a:solidFill>
                  <a:schemeClr val="dk1"/>
                </a:solidFill>
              </a:rPr>
              <a:t>Сравнение с золотым стандартом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4715525" y="1134100"/>
            <a:ext cx="37008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2) Расчет согласованности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     аннотаторов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675" y="2044700"/>
            <a:ext cx="3301735" cy="25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25" y="1939875"/>
            <a:ext cx="3906195" cy="25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 разметки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375" y="1227825"/>
            <a:ext cx="808871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175" y="1227837"/>
            <a:ext cx="5638750" cy="9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863" y="2506438"/>
            <a:ext cx="12819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 rotWithShape="1">
          <a:blip r:embed="rId6">
            <a:alphaModFix/>
          </a:blip>
          <a:srcRect b="0" l="0" r="59415" t="0"/>
          <a:stretch/>
        </p:blipFill>
        <p:spPr>
          <a:xfrm>
            <a:off x="2925175" y="2269150"/>
            <a:ext cx="2212808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 rotWithShape="1">
          <a:blip r:embed="rId6">
            <a:alphaModFix/>
          </a:blip>
          <a:srcRect b="0" l="47594" r="0" t="0"/>
          <a:stretch/>
        </p:blipFill>
        <p:spPr>
          <a:xfrm>
            <a:off x="5706659" y="2269150"/>
            <a:ext cx="2857266" cy="10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375" y="3414125"/>
            <a:ext cx="7998549" cy="130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 текстовой разметки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25" y="2131275"/>
            <a:ext cx="2154175" cy="14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/>
        </p:nvSpPr>
        <p:spPr>
          <a:xfrm>
            <a:off x="3070675" y="2416300"/>
            <a:ext cx="9048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>
                <a:solidFill>
                  <a:schemeClr val="dk1"/>
                </a:solidFill>
              </a:rPr>
              <a:t>~</a:t>
            </a:r>
            <a:endParaRPr sz="5100">
              <a:solidFill>
                <a:schemeClr val="dk1"/>
              </a:solidFill>
            </a:endParaRPr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741" y="2131277"/>
            <a:ext cx="3841333" cy="14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 аудиоразметки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525" y="1331275"/>
            <a:ext cx="5475499" cy="29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1470662"/>
            <a:ext cx="1872550" cy="265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 аудиоразметки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25" y="2131275"/>
            <a:ext cx="2154175" cy="14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236" y="2131278"/>
            <a:ext cx="4238315" cy="14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/>
          <p:nvPr/>
        </p:nvSpPr>
        <p:spPr>
          <a:xfrm>
            <a:off x="2998150" y="2416313"/>
            <a:ext cx="9048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>
                <a:solidFill>
                  <a:schemeClr val="dk1"/>
                </a:solidFill>
              </a:rPr>
              <a:t>~</a:t>
            </a:r>
            <a:endParaRPr sz="5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Построение графа знаний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72297"/>
            <a:ext cx="2859125" cy="15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 title="graph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750" y="1567700"/>
            <a:ext cx="4197124" cy="2798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42"/>
          <p:cNvCxnSpPr/>
          <p:nvPr/>
        </p:nvCxnSpPr>
        <p:spPr>
          <a:xfrm>
            <a:off x="2634650" y="2962388"/>
            <a:ext cx="10041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Примеры запросов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28872"/>
            <a:ext cx="3759250" cy="20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275" y="1128875"/>
            <a:ext cx="3971725" cy="19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75" y="3187972"/>
            <a:ext cx="5743490" cy="170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idx="4294967295" type="title"/>
          </p:nvPr>
        </p:nvSpPr>
        <p:spPr>
          <a:xfrm>
            <a:off x="457200" y="306360"/>
            <a:ext cx="6823800" cy="52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ru-RU" sz="3200"/>
              <a:t>Предметная область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8777090" y="4747795"/>
            <a:ext cx="366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2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 txBox="1"/>
          <p:nvPr>
            <p:ph idx="4294967295" type="body"/>
          </p:nvPr>
        </p:nvSpPr>
        <p:spPr>
          <a:xfrm>
            <a:off x="564225" y="1563450"/>
            <a:ext cx="45192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ru-RU" sz="1400"/>
              <a:t>Рекомендательная система видеохостинга - алгоритм, который помогает сервису предлагать пользователям ролики, основываясь на определенных показателях.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479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479"/>
              </a:spcBef>
              <a:spcAft>
                <a:spcPts val="0"/>
              </a:spcAft>
              <a:buSzPts val="1400"/>
              <a:buAutoNum type="arabicParenR"/>
            </a:pPr>
            <a:r>
              <a:rPr lang="ru-RU" sz="1400"/>
              <a:t>Статистика просмотров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-RU" sz="1400"/>
              <a:t>Схожесть пользовательских интересов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b="1" lang="ru-RU" sz="1400"/>
              <a:t>Контент-анализ</a:t>
            </a:r>
            <a:endParaRPr b="1"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-RU" sz="1400"/>
              <a:t>Тренды</a:t>
            </a:r>
            <a:endParaRPr sz="1400"/>
          </a:p>
          <a:p>
            <a:pPr indent="0" lvl="0" marL="457200" marR="0" rtl="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2" name="Google Shape;132;p28"/>
          <p:cNvPicPr preferRelativeResize="0"/>
          <p:nvPr/>
        </p:nvPicPr>
        <p:blipFill rotWithShape="1">
          <a:blip r:embed="rId3">
            <a:alphaModFix/>
          </a:blip>
          <a:srcRect b="0" l="19506" r="19894" t="0"/>
          <a:stretch/>
        </p:blipFill>
        <p:spPr>
          <a:xfrm>
            <a:off x="5279650" y="1715800"/>
            <a:ext cx="2889876" cy="2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idx="4294967295" type="title"/>
          </p:nvPr>
        </p:nvSpPr>
        <p:spPr>
          <a:xfrm>
            <a:off x="379900" y="26731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ru-RU" sz="3200"/>
              <a:t>Цель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9"/>
          <p:cNvSpPr txBox="1"/>
          <p:nvPr>
            <p:ph idx="4294967295" type="body"/>
          </p:nvPr>
        </p:nvSpPr>
        <p:spPr>
          <a:xfrm>
            <a:off x="451250" y="1434000"/>
            <a:ext cx="76053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40">
                <a:solidFill>
                  <a:srgbClr val="000000"/>
                </a:solidFill>
              </a:rPr>
              <a:t>Распознавание эмоций участников </a:t>
            </a:r>
            <a:r>
              <a:rPr lang="ru-RU" sz="1840">
                <a:solidFill>
                  <a:srgbClr val="000000"/>
                </a:solidFill>
              </a:rPr>
              <a:t>видеоконтента и</a:t>
            </a:r>
            <a:r>
              <a:rPr lang="ru-RU" sz="1840">
                <a:solidFill>
                  <a:srgbClr val="000000"/>
                </a:solidFill>
              </a:rPr>
              <a:t> использование их в рамках рекомендательной системы видеохостинга.</a:t>
            </a:r>
            <a:endParaRPr sz="1240"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0" name="Google Shape;140;p29"/>
          <p:cNvSpPr/>
          <p:nvPr/>
        </p:nvSpPr>
        <p:spPr>
          <a:xfrm>
            <a:off x="8777090" y="4747795"/>
            <a:ext cx="366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9"/>
          <p:cNvSpPr txBox="1"/>
          <p:nvPr>
            <p:ph idx="4294967295" type="title"/>
          </p:nvPr>
        </p:nvSpPr>
        <p:spPr>
          <a:xfrm>
            <a:off x="421525" y="2272635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Возможности: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 txBox="1"/>
          <p:nvPr>
            <p:ph idx="4294967295" type="body"/>
          </p:nvPr>
        </p:nvSpPr>
        <p:spPr>
          <a:xfrm>
            <a:off x="514425" y="2912400"/>
            <a:ext cx="51933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40">
                <a:solidFill>
                  <a:srgbClr val="000000"/>
                </a:solidFill>
              </a:rPr>
              <a:t>1) Добавление к видео дополнительных тегов</a:t>
            </a:r>
            <a:endParaRPr sz="184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40">
                <a:solidFill>
                  <a:srgbClr val="000000"/>
                </a:solidFill>
              </a:rPr>
              <a:t>2) Поиск наиболее интересных моментов </a:t>
            </a:r>
            <a:endParaRPr sz="184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4294967295" type="title"/>
          </p:nvPr>
        </p:nvSpPr>
        <p:spPr>
          <a:xfrm>
            <a:off x="457200" y="306360"/>
            <a:ext cx="6823800" cy="526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ru-RU" sz="3200"/>
              <a:t>Источник данных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0"/>
          <p:cNvSpPr/>
          <p:nvPr/>
        </p:nvSpPr>
        <p:spPr>
          <a:xfrm>
            <a:off x="8777165" y="4747870"/>
            <a:ext cx="366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5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30"/>
          <p:cNvGrpSpPr/>
          <p:nvPr/>
        </p:nvGrpSpPr>
        <p:grpSpPr>
          <a:xfrm>
            <a:off x="4319647" y="1267101"/>
            <a:ext cx="4278429" cy="3006649"/>
            <a:chOff x="402922" y="1234276"/>
            <a:chExt cx="4278429" cy="3006649"/>
          </a:xfrm>
        </p:grpSpPr>
        <p:pic>
          <p:nvPicPr>
            <p:cNvPr id="151" name="Google Shape;151;p30"/>
            <p:cNvPicPr preferRelativeResize="0"/>
            <p:nvPr/>
          </p:nvPicPr>
          <p:blipFill rotWithShape="1">
            <a:blip r:embed="rId3">
              <a:alphaModFix/>
            </a:blip>
            <a:srcRect b="0" l="507" r="0" t="54900"/>
            <a:stretch/>
          </p:blipFill>
          <p:spPr>
            <a:xfrm>
              <a:off x="402925" y="3297825"/>
              <a:ext cx="4278426" cy="94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922" y="1234276"/>
              <a:ext cx="4278426" cy="2096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30"/>
          <p:cNvSpPr txBox="1"/>
          <p:nvPr>
            <p:ph idx="4294967295" type="body"/>
          </p:nvPr>
        </p:nvSpPr>
        <p:spPr>
          <a:xfrm>
            <a:off x="492300" y="1350525"/>
            <a:ext cx="36864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40">
                <a:solidFill>
                  <a:srgbClr val="000000"/>
                </a:solidFill>
              </a:rPr>
              <a:t>Записи стримов со стримингового сервиса twitch.tv. Поскольку, они в отличие от видео не монтируются каким либо образом, на них гораздо чаще можно увидеть выразительные эмоции.</a:t>
            </a:r>
            <a:endParaRPr sz="1240"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idx="4294967295" type="title"/>
          </p:nvPr>
        </p:nvSpPr>
        <p:spPr>
          <a:xfrm>
            <a:off x="391025" y="24681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ru-RU" sz="3200"/>
              <a:t>Модальности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1"/>
          <p:cNvSpPr txBox="1"/>
          <p:nvPr>
            <p:ph idx="4294967295" type="body"/>
          </p:nvPr>
        </p:nvSpPr>
        <p:spPr>
          <a:xfrm>
            <a:off x="662225" y="1194600"/>
            <a:ext cx="6552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544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40"/>
              <a:buAutoNum type="arabicParenR"/>
            </a:pPr>
            <a:r>
              <a:rPr b="1" lang="ru-RU" sz="1840"/>
              <a:t>Текст </a:t>
            </a:r>
            <a:r>
              <a:rPr lang="ru-RU" sz="1840"/>
              <a:t>- транскрибация голоса стримера/ведущего </a:t>
            </a:r>
            <a:r>
              <a:rPr lang="ru-RU" sz="1840">
                <a:solidFill>
                  <a:srgbClr val="000000"/>
                </a:solidFill>
              </a:rPr>
              <a:t> </a:t>
            </a:r>
            <a:endParaRPr sz="1840">
              <a:solidFill>
                <a:srgbClr val="000000"/>
              </a:solidFill>
            </a:endParaRPr>
          </a:p>
          <a:p>
            <a:pPr indent="-34544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40"/>
              <a:buAutoNum type="arabicParenR"/>
            </a:pPr>
            <a:r>
              <a:rPr b="1" lang="ru-RU" sz="1840"/>
              <a:t>Аудио </a:t>
            </a:r>
            <a:r>
              <a:rPr lang="ru-RU" sz="1840"/>
              <a:t>- запись голоса стримера/ведущего  </a:t>
            </a:r>
            <a:endParaRPr sz="184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4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4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125" y="2107202"/>
            <a:ext cx="5280799" cy="26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Примеры данных (аудио)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0" l="0" r="44339" t="0"/>
          <a:stretch/>
        </p:blipFill>
        <p:spPr>
          <a:xfrm>
            <a:off x="4498250" y="1655000"/>
            <a:ext cx="3531064" cy="2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 rotWithShape="1">
          <a:blip r:embed="rId4">
            <a:alphaModFix/>
          </a:blip>
          <a:srcRect b="0" l="34115" r="0" t="0"/>
          <a:stretch/>
        </p:blipFill>
        <p:spPr>
          <a:xfrm>
            <a:off x="738199" y="1655000"/>
            <a:ext cx="3304024" cy="26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34115" r="0" t="0"/>
          <a:stretch/>
        </p:blipFill>
        <p:spPr>
          <a:xfrm>
            <a:off x="771074" y="1572925"/>
            <a:ext cx="3304024" cy="2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Примеры данных (текст)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3"/>
          <p:cNvSpPr txBox="1"/>
          <p:nvPr>
            <p:ph idx="4294967295" type="body"/>
          </p:nvPr>
        </p:nvSpPr>
        <p:spPr>
          <a:xfrm>
            <a:off x="4351575" y="2164825"/>
            <a:ext cx="3702900" cy="18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40">
                <a:solidFill>
                  <a:srgbClr val="000000"/>
                </a:solidFill>
              </a:rPr>
              <a:t>“Да что же такое, блин, да помогите ему! Что происходит?”</a:t>
            </a:r>
            <a:endParaRPr sz="1240"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Разметка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74" y="1098176"/>
            <a:ext cx="3429650" cy="364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 rotWithShape="1">
          <a:blip r:embed="rId4">
            <a:alphaModFix/>
          </a:blip>
          <a:srcRect b="0" l="0" r="29413" t="0"/>
          <a:stretch/>
        </p:blipFill>
        <p:spPr>
          <a:xfrm>
            <a:off x="4472750" y="1483463"/>
            <a:ext cx="4088748" cy="28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idx="4294967295" type="title"/>
          </p:nvPr>
        </p:nvSpPr>
        <p:spPr>
          <a:xfrm>
            <a:off x="457200" y="306360"/>
            <a:ext cx="6823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1" lang="ru-RU" sz="2280"/>
              <a:t>Разметка</a:t>
            </a:r>
            <a:endParaRPr b="0" i="0" sz="22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b="23710" l="0" r="0" t="0"/>
          <a:stretch/>
        </p:blipFill>
        <p:spPr>
          <a:xfrm>
            <a:off x="1199925" y="1549172"/>
            <a:ext cx="6394551" cy="27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